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1861" r:id="rId34"/>
    <p:sldId id="292" r:id="rId35"/>
    <p:sldId id="1859" r:id="rId36"/>
    <p:sldId id="1860" r:id="rId37"/>
    <p:sldId id="286" r:id="rId38"/>
    <p:sldId id="305" r:id="rId39"/>
    <p:sldId id="293" r:id="rId40"/>
    <p:sldId id="294" r:id="rId41"/>
    <p:sldId id="287" r:id="rId42"/>
    <p:sldId id="291" r:id="rId43"/>
    <p:sldId id="303" r:id="rId44"/>
    <p:sldId id="295" r:id="rId45"/>
    <p:sldId id="296" r:id="rId46"/>
    <p:sldId id="297" r:id="rId47"/>
    <p:sldId id="298" r:id="rId48"/>
    <p:sldId id="299" r:id="rId49"/>
    <p:sldId id="1854" r:id="rId50"/>
    <p:sldId id="1862" r:id="rId51"/>
    <p:sldId id="1855" r:id="rId52"/>
    <p:sldId id="1856" r:id="rId53"/>
    <p:sldId id="1857" r:id="rId54"/>
    <p:sldId id="1858" r:id="rId55"/>
    <p:sldId id="1863" r:id="rId56"/>
    <p:sldId id="1864" r:id="rId57"/>
    <p:sldId id="1865" r:id="rId58"/>
    <p:sldId id="1866" r:id="rId59"/>
    <p:sldId id="1867" r:id="rId60"/>
    <p:sldId id="1843" r:id="rId61"/>
    <p:sldId id="350" r:id="rId62"/>
    <p:sldId id="1844" r:id="rId63"/>
    <p:sldId id="353" r:id="rId64"/>
    <p:sldId id="1845" r:id="rId65"/>
    <p:sldId id="1868" r:id="rId66"/>
    <p:sldId id="1846" r:id="rId67"/>
    <p:sldId id="1847" r:id="rId68"/>
    <p:sldId id="352" r:id="rId69"/>
    <p:sldId id="1848" r:id="rId70"/>
    <p:sldId id="1849" r:id="rId71"/>
    <p:sldId id="1850" r:id="rId72"/>
    <p:sldId id="1851" r:id="rId73"/>
    <p:sldId id="1852" r:id="rId74"/>
    <p:sldId id="1853" r:id="rId75"/>
    <p:sldId id="306" r:id="rId76"/>
    <p:sldId id="307" r:id="rId77"/>
    <p:sldId id="312"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urier" panose="02070309020205020404" pitchFamily="49"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pen Sans SemiBold" panose="020B060603050402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p:restoredTop sz="75405"/>
  </p:normalViewPr>
  <p:slideViewPr>
    <p:cSldViewPr snapToGrid="0">
      <p:cViewPr varScale="1">
        <p:scale>
          <a:sx n="78" d="100"/>
          <a:sy n="78" d="100"/>
        </p:scale>
        <p:origin x="200" y="2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3081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64</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71</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74</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75</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77</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2" name="Google Shape;75;g92b3bf485b_0_0">
            <a:extLst>
              <a:ext uri="{FF2B5EF4-FFF2-40B4-BE49-F238E27FC236}">
                <a16:creationId xmlns:a16="http://schemas.microsoft.com/office/drawing/2014/main" id="{55D5C082-86D6-6AAE-D338-D191F747E3DB}"/>
              </a:ext>
            </a:extLst>
          </p:cNvPr>
          <p:cNvSpPr/>
          <p:nvPr/>
        </p:nvSpPr>
        <p:spPr>
          <a:xfrm>
            <a:off x="5976257" y="215251"/>
            <a:ext cx="5774611" cy="1205335"/>
          </a:xfrm>
          <a:prstGeom prst="wedgeRoundRectCallout">
            <a:avLst>
              <a:gd name="adj1" fmla="val 33215"/>
              <a:gd name="adj2" fmla="val 201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Halloween candy (sour patch kids) by the podium.  Please take some! </a:t>
            </a:r>
          </a:p>
        </p:txBody>
      </p:sp>
      <p:sp>
        <p:nvSpPr>
          <p:cNvPr id="3" name="Google Shape;75;g92b3bf485b_0_0">
            <a:extLst>
              <a:ext uri="{FF2B5EF4-FFF2-40B4-BE49-F238E27FC236}">
                <a16:creationId xmlns:a16="http://schemas.microsoft.com/office/drawing/2014/main" id="{10B7E043-82A9-F9BE-5DAB-25C4061620BD}"/>
              </a:ext>
            </a:extLst>
          </p:cNvPr>
          <p:cNvSpPr/>
          <p:nvPr/>
        </p:nvSpPr>
        <p:spPr>
          <a:xfrm>
            <a:off x="4498055" y="1878570"/>
            <a:ext cx="5011721" cy="1860602"/>
          </a:xfrm>
          <a:prstGeom prst="wedgeRoundRectCallout">
            <a:avLst>
              <a:gd name="adj1" fmla="val 69361"/>
              <a:gd name="adj2" fmla="val 5429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lecture on Tuesday Nov 8. I’m canceling it to give you time </a:t>
            </a:r>
            <a:r>
              <a:rPr lang="en-US" sz="2500" b="1">
                <a:latin typeface="Open Sans"/>
                <a:ea typeface="Open Sans"/>
                <a:cs typeface="Open Sans"/>
                <a:sym typeface="Open Sans"/>
              </a:rPr>
              <a:t>to vote.</a:t>
            </a:r>
            <a:endParaRPr lang="en-US" sz="2500" b="1" dirty="0">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2830891437"/>
              </p:ext>
            </p:extLst>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6" name="Picture 5">
            <a:extLst>
              <a:ext uri="{FF2B5EF4-FFF2-40B4-BE49-F238E27FC236}">
                <a16:creationId xmlns:a16="http://schemas.microsoft.com/office/drawing/2014/main" id="{556D57D5-467C-A0D5-8776-E40800A5B99A}"/>
              </a:ext>
            </a:extLst>
          </p:cNvPr>
          <p:cNvPicPr>
            <a:picLocks noChangeAspect="1"/>
          </p:cNvPicPr>
          <p:nvPr/>
        </p:nvPicPr>
        <p:blipFill>
          <a:blip r:embed="rId3"/>
          <a:stretch>
            <a:fillRect/>
          </a:stretch>
        </p:blipFill>
        <p:spPr>
          <a:xfrm>
            <a:off x="9453416" y="224726"/>
            <a:ext cx="2738584" cy="3510366"/>
          </a:xfrm>
          <a:prstGeom prst="rect">
            <a:avLst/>
          </a:prstGeom>
        </p:spPr>
      </p:pic>
    </p:spTree>
    <p:extLst>
      <p:ext uri="{BB962C8B-B14F-4D97-AF65-F5344CB8AC3E}">
        <p14:creationId xmlns:p14="http://schemas.microsoft.com/office/powerpoint/2010/main" val="3113179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2"/>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3"/>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4"/>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br>
              <a:rPr lang="en-US" dirty="0"/>
            </a:br>
            <a:r>
              <a:rPr lang="en-US" dirty="0"/>
              <a:t>Generalization and zeros</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spTree>
    <p:extLst>
      <p:ext uri="{BB962C8B-B14F-4D97-AF65-F5344CB8AC3E}">
        <p14:creationId xmlns:p14="http://schemas.microsoft.com/office/powerpoint/2010/main" val="218889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author of these random 3-gram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r>
              <a:rPr lang="en-US" sz="2500" dirty="0"/>
              <a:t> </a:t>
            </a:r>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3649912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4868</Words>
  <Application>Microsoft Macintosh PowerPoint</Application>
  <PresentationFormat>Widescreen</PresentationFormat>
  <Paragraphs>937</Paragraphs>
  <Slides>77</Slides>
  <Notes>64</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Courier</vt:lpstr>
      <vt:lpstr>Times</vt:lpstr>
      <vt:lpstr>Open Sans</vt:lpstr>
      <vt:lpstr>Cambria Math</vt:lpstr>
      <vt:lpstr>Calibri</vt:lpstr>
      <vt:lpstr>Arial</vt:lpstr>
      <vt:lpstr>Wingdings</vt:lpstr>
      <vt:lpstr>Helvetica</vt:lpstr>
      <vt:lpstr>Open Sans SemiBold</vt:lpstr>
      <vt:lpstr>Noto Sans Symbols</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versus long distance dependencies </vt:lpstr>
      <vt:lpstr>Generating with different n-gram LMs</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Generalization and zeros</vt:lpstr>
      <vt:lpstr>The Shannon Visualization Method</vt:lpstr>
      <vt:lpstr>PowerPoint Presentation</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Smoothing</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38</cp:revision>
  <dcterms:created xsi:type="dcterms:W3CDTF">2020-10-29T12:45:45Z</dcterms:created>
  <dcterms:modified xsi:type="dcterms:W3CDTF">2022-11-03T15:26:37Z</dcterms:modified>
</cp:coreProperties>
</file>